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613" r:id="rId2"/>
    <p:sldId id="617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59" r:id="rId59"/>
    <p:sldId id="360" r:id="rId60"/>
    <p:sldId id="361" r:id="rId61"/>
    <p:sldId id="362" r:id="rId62"/>
    <p:sldId id="363" r:id="rId63"/>
    <p:sldId id="364" r:id="rId64"/>
    <p:sldId id="365" r:id="rId65"/>
    <p:sldId id="366" r:id="rId66"/>
    <p:sldId id="367" r:id="rId67"/>
    <p:sldId id="368" r:id="rId68"/>
    <p:sldId id="369" r:id="rId69"/>
    <p:sldId id="370" r:id="rId70"/>
    <p:sldId id="371" r:id="rId71"/>
    <p:sldId id="372" r:id="rId72"/>
    <p:sldId id="373" r:id="rId73"/>
    <p:sldId id="374" r:id="rId74"/>
    <p:sldId id="375" r:id="rId75"/>
    <p:sldId id="376" r:id="rId76"/>
    <p:sldId id="377" r:id="rId77"/>
    <p:sldId id="378" r:id="rId78"/>
    <p:sldId id="379" r:id="rId79"/>
    <p:sldId id="380" r:id="rId80"/>
    <p:sldId id="381" r:id="rId81"/>
    <p:sldId id="382" r:id="rId82"/>
    <p:sldId id="394" r:id="rId83"/>
    <p:sldId id="395" r:id="rId84"/>
    <p:sldId id="396" r:id="rId85"/>
    <p:sldId id="397" r:id="rId86"/>
    <p:sldId id="398" r:id="rId87"/>
    <p:sldId id="399" r:id="rId88"/>
    <p:sldId id="383" r:id="rId89"/>
    <p:sldId id="384" r:id="rId90"/>
    <p:sldId id="385" r:id="rId91"/>
    <p:sldId id="386" r:id="rId92"/>
    <p:sldId id="387" r:id="rId93"/>
    <p:sldId id="388" r:id="rId94"/>
    <p:sldId id="389" r:id="rId95"/>
    <p:sldId id="390" r:id="rId96"/>
    <p:sldId id="391" r:id="rId97"/>
    <p:sldId id="392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AE1"/>
    <a:srgbClr val="FFFFFF"/>
    <a:srgbClr val="D7E9ED"/>
    <a:srgbClr val="95C5CF"/>
    <a:srgbClr val="4A94A4"/>
    <a:srgbClr val="428592"/>
    <a:srgbClr val="26525B"/>
    <a:srgbClr val="000000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6405"/>
  </p:normalViewPr>
  <p:slideViewPr>
    <p:cSldViewPr snapToGrid="0">
      <p:cViewPr varScale="1">
        <p:scale>
          <a:sx n="227" d="100"/>
          <a:sy n="227" d="100"/>
        </p:scale>
        <p:origin x="1192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75" d="100"/>
          <a:sy n="175" d="100"/>
        </p:scale>
        <p:origin x="3392" y="-1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EE787C-BDA8-46D9-BA3A-8A6EBA15361A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8ADE93-FFB5-46A4-A60D-9BDDE648467C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C19B52-F0CE-4C6C-95B0-54A969990787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AE2BA2-AF54-4F94-BC11-4B4EA5F6AAC2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02E0D0-BDBF-4320-9A5A-76BA33E07F1D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3C022-05DB-4F7B-AE15-C7177CC27DE7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9EF69A-21C8-43B5-9B80-D0B21B49F47F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ADCEE1-83F6-446C-9414-9B49753F5045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982590-36F0-491E-80B5-03EAADB98C83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64BF0C-554B-4780-AB4C-DC7B56AEFD60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D387C6-55C9-44A2-907F-C0D0596E9BF9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40DFD9-B60A-4563-B180-157C9C6C9EE5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A2C2BC-7180-41EB-A879-B7F1014ECB22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F9C2B-3C94-4D9C-A37C-179D87EB478A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346532-CE84-4C18-AC6D-F30149937A16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2FDE30-C043-4D5E-BCBC-CAA60FA95084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DC5C9-E08E-4314-B9AF-B0138074A0C7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06BFFF-FE3A-4B69-B727-345D5BFBAAF5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7E2455-0CE5-44EB-A2F1-EC9C17DD2E3E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313E92-5F16-4A09-8835-521647B645D4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7824B5-F1F3-45CC-A96F-672DDE2A78F3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0AD39C-2D47-4FC4-9991-10E39F62C6BD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8551D8-3BE3-4BD4-B7B8-153A42AFDB2A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64042B-A499-4D73-AFA6-59CC3DBBC05F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ACE78B-131D-4890-AFF6-404123B7BB5D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2E4CF5-6E27-4098-B59C-7C5F6C9C289D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26AC1A-C82B-4768-BB42-C44CBC429816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61B38C-48CE-43E0-92C4-7D032228B24A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FB5451-84FC-4009-B264-3310911DF778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7EE225-5DA4-49D6-BD5B-6E7EE4987E4E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F79F90-386F-4DCD-8AD5-98CED1B34380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96C395-04C5-4EB1-A496-EE94F3F1A316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A83E80-A1E0-4A93-994A-F18894F5C562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CDC2F3-465C-418E-9D85-53E716952258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0634FF-50BD-4CB9-8B99-7F8D368EF808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EE56D2-FB29-49B2-98C9-7C7CB367B35D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1F9D00-6359-4D0B-AE41-2BCFDB0C4EDE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3983FF-A1E9-4507-A100-C820B92A0813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E5A60-84F0-4A66-8166-6A6EFE5A3010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29F3D4-C397-43C5-97BE-4B1FE2765C8A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96B0F7-07CD-49A0-85C3-6CC27A306FE6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017148-C2DD-4C09-96A7-85064F70C24C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1E94EA-B32F-4F55-87F7-42B2729A8790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F9EABF-1E24-43D0-980C-7185E6FB5E56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FA9B16-B667-4135-A25D-D1B69580E5DB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6597E6-FC72-43C2-AF0C-6189400206B5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35BD08-624B-4839-944E-1E52A875B189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0AE4B6-8191-4F2E-AB95-1244C645C417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2EA191-D674-4F1B-AB13-E61F414A3E80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CB7993-210F-4AD1-A36B-B411A84F6EE6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3B1FD7-67DB-4C1B-8D69-2ED83348950E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4B3A40-868E-41B9-BB35-EB827415D609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A3F2AE-8AB4-44EE-AFEE-3AAC7FED371B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0C3CE8-AA9A-4EE4-8A55-8CADF4997119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AE6D1B4-0612-4F65-93D9-F0C991C2B078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1DBB22-8539-4CBF-84CC-16B3C4657364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E24F3C-0561-4F8A-B970-2F90965E116B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291F6B-4093-436F-9E20-B13F75CFB807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ED10C1-2118-4CD9-BF71-F9CDEBB65992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1FAB24-D1FA-41BF-9321-04E944280472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7195EE-199E-46BB-83F8-D28B90254081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5C0747-9FB1-4602-9D41-191E7A828B9B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290961-922B-4782-AC3A-56AC5F4A8DF7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641DD-DF16-4D4F-AF0F-228CDCD41C02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E7BAA1-2078-4024-9055-4FB5E584E651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6A88F0-6E27-4B4A-BF32-F331BE5BE1E7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7A3C0C-378A-4DE6-A30F-FB5DA6D1E9BB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57D24B-B94A-4E87-B1B2-5E0E8F83E127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269B82-AD03-4BFC-87EB-CC9733CE4DA0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7E4DE2-5498-4B5B-93BA-DE3912810A07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FF0CFA-D3FC-42DC-B0BA-EA4F8A6E3635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A4A1D1-DF09-49A8-8F1F-262AFE9CEC84}" type="slidenum">
              <a:rPr lang="en-CA" smtClean="0"/>
              <a:pPr>
                <a:defRPr/>
              </a:pPr>
              <a:t>88</a:t>
            </a:fld>
            <a:endParaRPr lang="en-CA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79071-0F36-422D-B1CA-6C7A7B1DD312}" type="slidenum">
              <a:rPr lang="en-CA" smtClean="0"/>
              <a:pPr>
                <a:defRPr/>
              </a:pPr>
              <a:t>89</a:t>
            </a:fld>
            <a:endParaRPr lang="en-CA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A13BB6-1E8D-495F-B2D2-E1450B7A9360}" type="slidenum">
              <a:rPr lang="en-CA" smtClean="0"/>
              <a:pPr>
                <a:defRPr/>
              </a:pPr>
              <a:t>90</a:t>
            </a:fld>
            <a:endParaRPr lang="en-CA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F80E87-453D-4E49-B161-4E8104C3570E}" type="slidenum">
              <a:rPr lang="en-CA" smtClean="0"/>
              <a:pPr>
                <a:defRPr/>
              </a:pPr>
              <a:t>91</a:t>
            </a:fld>
            <a:endParaRPr lang="en-CA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17505E-6FD4-44DF-87FE-A8645023E09C}" type="slidenum">
              <a:rPr lang="en-CA" smtClean="0"/>
              <a:pPr>
                <a:defRPr/>
              </a:pPr>
              <a:t>92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423C88-99F4-4981-82D1-4F87B744F710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99B8E7-ACA1-4313-84FC-085A5CD41ED3}" type="slidenum">
              <a:rPr lang="en-CA" smtClean="0"/>
              <a:pPr>
                <a:defRPr/>
              </a:pPr>
              <a:t>93</a:t>
            </a:fld>
            <a:endParaRPr lang="en-CA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F5ADC5-9982-4940-B551-4107FF48D8FB}" type="slidenum">
              <a:rPr lang="en-CA" smtClean="0"/>
              <a:pPr>
                <a:defRPr/>
              </a:pPr>
              <a:t>94</a:t>
            </a:fld>
            <a:endParaRPr lang="en-CA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E8C08F-FD90-4671-B50F-9F41C98EAE60}" type="slidenum">
              <a:rPr lang="en-CA" smtClean="0"/>
              <a:pPr>
                <a:defRPr/>
              </a:pPr>
              <a:t>95</a:t>
            </a:fld>
            <a:endParaRPr lang="en-CA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0F284F-0A30-4FB5-B93E-2EB0F3380E1D}" type="slidenum">
              <a:rPr lang="en-CA" smtClean="0"/>
              <a:pPr>
                <a:defRPr/>
              </a:pPr>
              <a:t>96</a:t>
            </a:fld>
            <a:endParaRPr lang="en-CA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69B43-0FEB-4EDD-A5AD-C761B3DAC337}" type="slidenum">
              <a:rPr lang="en-CA" smtClean="0"/>
              <a:pPr>
                <a:defRPr/>
              </a:pPr>
              <a:t>97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CDED3E-5B90-4220-B1B2-7FFCF1328A5B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9877-0EC0-6B43-881F-20D3F586D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922828-6DB3-BB47-A5D5-D16685AE1266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1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778475"/>
            <a:ext cx="10401300" cy="1402749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CS 2420: Binary Heap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0507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Dr. Tsung-Wei (TW) Huang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eap0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41522"/>
            <a:ext cx="3845889" cy="292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Using our example, we remove 3:</a:t>
            </a:r>
          </a:p>
        </p:txBody>
      </p:sp>
    </p:spTree>
    <p:extLst>
      <p:ext uri="{BB962C8B-B14F-4D97-AF65-F5344CB8AC3E}">
        <p14:creationId xmlns:p14="http://schemas.microsoft.com/office/powerpoint/2010/main" val="98793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heap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43200"/>
            <a:ext cx="3843685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promote 7 (the minimum of 7 and 12) to the root:</a:t>
            </a:r>
          </a:p>
        </p:txBody>
      </p:sp>
    </p:spTree>
    <p:extLst>
      <p:ext uri="{BB962C8B-B14F-4D97-AF65-F5344CB8AC3E}">
        <p14:creationId xmlns:p14="http://schemas.microsoft.com/office/powerpoint/2010/main" val="1302057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6" descr="heap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43200"/>
            <a:ext cx="3843685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the left sub-tree, we promote 9:</a:t>
            </a:r>
          </a:p>
        </p:txBody>
      </p:sp>
    </p:spTree>
    <p:extLst>
      <p:ext uri="{BB962C8B-B14F-4D97-AF65-F5344CB8AC3E}">
        <p14:creationId xmlns:p14="http://schemas.microsoft.com/office/powerpoint/2010/main" val="2713596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7" descr="heap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43200"/>
            <a:ext cx="3843685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Recursively, we promote 19:</a:t>
            </a:r>
          </a:p>
        </p:txBody>
      </p:sp>
    </p:spTree>
    <p:extLst>
      <p:ext uri="{BB962C8B-B14F-4D97-AF65-F5344CB8AC3E}">
        <p14:creationId xmlns:p14="http://schemas.microsoft.com/office/powerpoint/2010/main" val="2035513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8" descr="heap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43200"/>
            <a:ext cx="3843685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Finally, 55 is a leaf node, so we promote it and delete the leaf</a:t>
            </a:r>
          </a:p>
        </p:txBody>
      </p:sp>
    </p:spTree>
    <p:extLst>
      <p:ext uri="{BB962C8B-B14F-4D97-AF65-F5344CB8AC3E}">
        <p14:creationId xmlns:p14="http://schemas.microsoft.com/office/powerpoint/2010/main" val="803419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Repeating this operation again, we can remove 7:</a:t>
            </a:r>
          </a:p>
        </p:txBody>
      </p:sp>
      <p:pic>
        <p:nvPicPr>
          <p:cNvPr id="18436" name="Picture 9" descr="heap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43200"/>
            <a:ext cx="3843685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6651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If we remove 9, we must now promote from the right sub-tree:</a:t>
            </a:r>
          </a:p>
        </p:txBody>
      </p:sp>
      <p:pic>
        <p:nvPicPr>
          <p:cNvPr id="19460" name="Picture 5" descr="heap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43200"/>
            <a:ext cx="3843685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168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Push</a:t>
            </a:r>
            <a:endParaRPr lang="en-US" altLang="en-US" sz="4400">
              <a:latin typeface="Arial" charset="0"/>
              <a:cs typeface="Arial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Inserting into a heap may be done either: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At a leaf (move it up if it is smaller than the parent)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At the root (insert the larger object into one of the </a:t>
            </a:r>
            <a:r>
              <a:rPr lang="en-US" altLang="en-US" dirty="0" err="1">
                <a:latin typeface="Arial" charset="0"/>
                <a:cs typeface="Arial" charset="0"/>
              </a:rPr>
              <a:t>subtrees</a:t>
            </a:r>
            <a:r>
              <a:rPr lang="en-US" altLang="en-US" dirty="0">
                <a:latin typeface="Arial" charset="0"/>
                <a:cs typeface="Arial" charset="0"/>
              </a:rPr>
              <a:t>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use the first approach with binary heaps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Other heaps use the second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774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8" descr="heap2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2" cy="274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Push</a:t>
            </a:r>
            <a:endParaRPr lang="en-US" altLang="en-US" sz="4400">
              <a:latin typeface="Arial" charset="0"/>
              <a:cs typeface="Arial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Inserting 17 into the last heap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Select an arbitrary node to insert a new leaf node:</a:t>
            </a:r>
          </a:p>
        </p:txBody>
      </p:sp>
    </p:spTree>
    <p:extLst>
      <p:ext uri="{BB962C8B-B14F-4D97-AF65-F5344CB8AC3E}">
        <p14:creationId xmlns:p14="http://schemas.microsoft.com/office/powerpoint/2010/main" val="1326048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9" descr="heap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Push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17 is less than the node 32, so we swap them</a:t>
            </a:r>
          </a:p>
        </p:txBody>
      </p:sp>
    </p:spTree>
    <p:extLst>
      <p:ext uri="{BB962C8B-B14F-4D97-AF65-F5344CB8AC3E}">
        <p14:creationId xmlns:p14="http://schemas.microsoft.com/office/powerpoint/2010/main" val="304565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60C6-2D4E-5E4F-BD18-62D440BB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0E5D5-C282-7344-A62F-8F129A053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 this topic, we will: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Define a binary min-heap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Look at some examples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Operations on heaps: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Top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Pop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Push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An array representation of heaps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Define a binary max-heap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Using binary heaps as priority queues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4B13E40-FA7D-DF47-A4A3-F6298058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0" descr="heap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Push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 17 is less than the node 31; swap them</a:t>
            </a:r>
          </a:p>
        </p:txBody>
      </p:sp>
    </p:spTree>
    <p:extLst>
      <p:ext uri="{BB962C8B-B14F-4D97-AF65-F5344CB8AC3E}">
        <p14:creationId xmlns:p14="http://schemas.microsoft.com/office/powerpoint/2010/main" val="2806334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1" descr="heap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Push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 17 is less than the node 19; swap them</a:t>
            </a:r>
          </a:p>
        </p:txBody>
      </p:sp>
    </p:spTree>
    <p:extLst>
      <p:ext uri="{BB962C8B-B14F-4D97-AF65-F5344CB8AC3E}">
        <p14:creationId xmlns:p14="http://schemas.microsoft.com/office/powerpoint/2010/main" val="2306142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Push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 17 is greater than 12 so we are finished</a:t>
            </a:r>
          </a:p>
          <a:p>
            <a:pPr>
              <a:buFontTx/>
              <a:buNone/>
            </a:pPr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25604" name="Picture 4" descr="heap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178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Push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Observation:  both the left and right subtrees of 19 were greater than 19, thus we are guaranteed that we don’t have to send the new node down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process is called </a:t>
            </a:r>
            <a:r>
              <a:rPr lang="en-US" altLang="en-US" i="1" dirty="0">
                <a:latin typeface="Arial" charset="0"/>
                <a:cs typeface="Arial" charset="0"/>
              </a:rPr>
              <a:t>percolation</a:t>
            </a:r>
            <a:r>
              <a:rPr lang="en-US" altLang="en-US" dirty="0">
                <a:latin typeface="Arial" charset="0"/>
                <a:cs typeface="Arial" charset="0"/>
              </a:rPr>
              <a:t>, that is, the lighter (smaller) objects move up from the bottom of the min-heap</a:t>
            </a: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54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Implementations</a:t>
            </a:r>
            <a:endParaRPr lang="en-US" altLang="en-US" sz="4400" dirty="0">
              <a:latin typeface="Arial" charset="0"/>
              <a:cs typeface="Arial" charset="0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With binary search trees, we introduced the concept of </a:t>
            </a:r>
            <a:r>
              <a:rPr lang="en-US" altLang="en-US" i="1">
                <a:latin typeface="Arial" charset="0"/>
                <a:cs typeface="Arial" charset="0"/>
              </a:rPr>
              <a:t>balance</a:t>
            </a: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From this, we looked at: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B-Trees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Red-black Trees (not course material)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How can we determine where to insert so as to keep balance?</a:t>
            </a:r>
          </a:p>
        </p:txBody>
      </p:sp>
    </p:spTree>
    <p:extLst>
      <p:ext uri="{BB962C8B-B14F-4D97-AF65-F5344CB8AC3E}">
        <p14:creationId xmlns:p14="http://schemas.microsoft.com/office/powerpoint/2010/main" val="3025675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are multiple means of keeping balance with binary heaps: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Complete binary trees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Leftist heaps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Skew heaps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look at using complete binary trees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has optimal memory characteristics but sub-optimal run-time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316828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By using complete binary trees, we will be able to maintain, with minimal effort, the complete tree structure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have already seen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It is easy to store a complete tree as an array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If we can store a heap of size 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cs typeface="Arial" charset="0"/>
              </a:rPr>
              <a:t> as an array of size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</a:t>
            </a:r>
            <a:r>
              <a:rPr lang="en-US" altLang="en-US">
                <a:latin typeface="Arial" charset="0"/>
                <a:cs typeface="Arial" charset="0"/>
              </a:rPr>
              <a:t>, this would be great!</a:t>
            </a:r>
          </a:p>
        </p:txBody>
      </p:sp>
    </p:spTree>
    <p:extLst>
      <p:ext uri="{BB962C8B-B14F-4D97-AF65-F5344CB8AC3E}">
        <p14:creationId xmlns:p14="http://schemas.microsoft.com/office/powerpoint/2010/main" val="2385411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For example, the previous heap may be represented as the following (non-unique!) complete tree:</a:t>
            </a:r>
          </a:p>
        </p:txBody>
      </p:sp>
      <p:pic>
        <p:nvPicPr>
          <p:cNvPr id="30724" name="Picture 4" descr="heap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743200"/>
            <a:ext cx="5507953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583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Push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If we insert into a complete tree, we need only place the new node as a leaf node in the appropriate location and percolate up</a:t>
            </a:r>
          </a:p>
        </p:txBody>
      </p:sp>
      <p:pic>
        <p:nvPicPr>
          <p:cNvPr id="31748" name="Picture 4" descr="heap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743200"/>
            <a:ext cx="5507953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7">
            <a:extLst>
              <a:ext uri="{FF2B5EF4-FFF2-40B4-BE49-F238E27FC236}">
                <a16:creationId xmlns:a16="http://schemas.microsoft.com/office/drawing/2014/main" id="{002A4484-0F6A-448E-A8DF-4D1E9C207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0931" y="5435879"/>
            <a:ext cx="287337" cy="2889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</p:spTree>
    <p:extLst>
      <p:ext uri="{BB962C8B-B14F-4D97-AF65-F5344CB8AC3E}">
        <p14:creationId xmlns:p14="http://schemas.microsoft.com/office/powerpoint/2010/main" val="335706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Complete Trees:  Push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For example, push 25:</a:t>
            </a:r>
          </a:p>
        </p:txBody>
      </p:sp>
      <p:pic>
        <p:nvPicPr>
          <p:cNvPr id="32773" name="Picture 5" descr="heap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743200"/>
            <a:ext cx="5507953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7">
            <a:extLst>
              <a:ext uri="{FF2B5EF4-FFF2-40B4-BE49-F238E27FC236}">
                <a16:creationId xmlns:a16="http://schemas.microsoft.com/office/drawing/2014/main" id="{115AAB6E-16CF-473B-B344-FCF86F8B0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0931" y="5435879"/>
            <a:ext cx="287337" cy="2889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</p:spTree>
    <p:extLst>
      <p:ext uri="{BB962C8B-B14F-4D97-AF65-F5344CB8AC3E}">
        <p14:creationId xmlns:p14="http://schemas.microsoft.com/office/powerpoint/2010/main" val="339142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Definition</a:t>
            </a:r>
            <a:endParaRPr lang="en-US" altLang="en-US" sz="4400" dirty="0">
              <a:latin typeface="Arial" charset="0"/>
              <a:cs typeface="Arial" charset="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non-empty binary tree is a min-heap if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key associated with the root is less than or equal to the keys associated with either of the sub-trees (if any)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Both of the sub-trees (if any) are also binary min-heaps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From this definition: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single node is a min-heap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All keys in either sub-tree are greater than the root key</a:t>
            </a:r>
          </a:p>
        </p:txBody>
      </p:sp>
      <p:pic>
        <p:nvPicPr>
          <p:cNvPr id="6148" name="Picture 6" descr="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118" y="3030756"/>
            <a:ext cx="4859765" cy="15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934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8" descr="C:\Users\dwharder\Desktop\a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743200"/>
            <a:ext cx="5500809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Push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have to percolate 25 up into its appropriate location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resulting heap is still a complete tree</a:t>
            </a:r>
          </a:p>
        </p:txBody>
      </p:sp>
    </p:spTree>
    <p:extLst>
      <p:ext uri="{BB962C8B-B14F-4D97-AF65-F5344CB8AC3E}">
        <p14:creationId xmlns:p14="http://schemas.microsoft.com/office/powerpoint/2010/main" val="2027749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Complete Trees:  Pop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Suppose we want to pop the top entry:  12</a:t>
            </a:r>
          </a:p>
        </p:txBody>
      </p:sp>
      <p:pic>
        <p:nvPicPr>
          <p:cNvPr id="34820" name="Picture 10" descr="C:\Users\dwharder\Desktop\x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743200"/>
            <a:ext cx="5500809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438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Picture 9" descr="C:\Users\dwharder\Desktop\az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216" y="2399250"/>
            <a:ext cx="5487275" cy="336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Percolating up creates a hole leading to a non-complete tree</a:t>
            </a:r>
          </a:p>
        </p:txBody>
      </p:sp>
    </p:spTree>
    <p:extLst>
      <p:ext uri="{BB962C8B-B14F-4D97-AF65-F5344CB8AC3E}">
        <p14:creationId xmlns:p14="http://schemas.microsoft.com/office/powerpoint/2010/main" val="3208181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Alternatively, copy the last entry in the heap to the root</a:t>
            </a:r>
          </a:p>
        </p:txBody>
      </p:sp>
      <p:pic>
        <p:nvPicPr>
          <p:cNvPr id="36868" name="Picture 7" descr="C:\Users\dwharder\Desktop\a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395728"/>
            <a:ext cx="5493026" cy="3364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756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8" descr="C:\Users\dwharder\Desktop\a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395728"/>
            <a:ext cx="5373613" cy="329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3789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Now, percolate 36 down swapping it with the smallest of its children</a:t>
            </a: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We halt when both children are larger</a:t>
            </a:r>
          </a:p>
        </p:txBody>
      </p:sp>
    </p:spTree>
    <p:extLst>
      <p:ext uri="{BB962C8B-B14F-4D97-AF65-F5344CB8AC3E}">
        <p14:creationId xmlns:p14="http://schemas.microsoft.com/office/powerpoint/2010/main" val="96056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11" descr="C:\Users\dwharder\Desktop\aa5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71" y="2403715"/>
            <a:ext cx="5360575" cy="328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resulting tree is now still a complete tree:</a:t>
            </a:r>
          </a:p>
        </p:txBody>
      </p:sp>
    </p:spTree>
    <p:extLst>
      <p:ext uri="{BB962C8B-B14F-4D97-AF65-F5344CB8AC3E}">
        <p14:creationId xmlns:p14="http://schemas.microsoft.com/office/powerpoint/2010/main" val="783927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9" descr="C:\Users\dwharder\Desktop\aa3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838" y="2412104"/>
            <a:ext cx="5346880" cy="3275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Again, popping 15, copy up the last entry:  88</a:t>
            </a:r>
          </a:p>
        </p:txBody>
      </p:sp>
    </p:spTree>
    <p:extLst>
      <p:ext uri="{BB962C8B-B14F-4D97-AF65-F5344CB8AC3E}">
        <p14:creationId xmlns:p14="http://schemas.microsoft.com/office/powerpoint/2010/main" val="404802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This time, it gets percolated down to the point where it has no children</a:t>
            </a:r>
          </a:p>
        </p:txBody>
      </p:sp>
      <p:pic>
        <p:nvPicPr>
          <p:cNvPr id="40964" name="Picture 10" descr="C:\Users\dwharder\Desktop\a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84" y="2414016"/>
            <a:ext cx="5343759" cy="327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9418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popping 17, 53 is moved to the top</a:t>
            </a:r>
          </a:p>
        </p:txBody>
      </p:sp>
      <p:pic>
        <p:nvPicPr>
          <p:cNvPr id="41988" name="Picture 12" descr="C:\Users\dwharder\Desktop\aa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84" y="2414016"/>
            <a:ext cx="5343759" cy="327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1292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And percolated down, again to the deepest level</a:t>
            </a:r>
          </a:p>
        </p:txBody>
      </p:sp>
      <p:pic>
        <p:nvPicPr>
          <p:cNvPr id="43012" name="Picture 13" descr="C:\Users\dwharder\Desktop\aa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84" y="2414016"/>
            <a:ext cx="5343759" cy="327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623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Important:</a:t>
            </a:r>
          </a:p>
          <a:p>
            <a:pPr algn="ctr">
              <a:buFontTx/>
              <a:buNone/>
            </a:pPr>
            <a:r>
              <a:rPr lang="en-US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THERE IS NO OTHER RELATIONSHIP BETWEEN</a:t>
            </a:r>
          </a:p>
          <a:p>
            <a:pPr algn="ctr">
              <a:buFontTx/>
              <a:buNone/>
            </a:pPr>
            <a:r>
              <a:rPr lang="en-US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THE ELEMENTS IN THE TWO SUBTREES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Failing to understand this is the greatest mistake a student makes</a:t>
            </a:r>
          </a:p>
        </p:txBody>
      </p:sp>
    </p:spTree>
    <p:extLst>
      <p:ext uri="{BB962C8B-B14F-4D97-AF65-F5344CB8AC3E}">
        <p14:creationId xmlns:p14="http://schemas.microsoft.com/office/powerpoint/2010/main" val="833172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Popping 19 copies up 39</a:t>
            </a:r>
          </a:p>
        </p:txBody>
      </p:sp>
      <p:pic>
        <p:nvPicPr>
          <p:cNvPr id="44036" name="Picture 14" descr="C:\Users\dwharder\Desktop\aa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84" y="2414016"/>
            <a:ext cx="5343759" cy="327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9572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Which is then percolated down to the second deepest level</a:t>
            </a:r>
          </a:p>
        </p:txBody>
      </p:sp>
      <p:pic>
        <p:nvPicPr>
          <p:cNvPr id="45060" name="Picture 6" descr="C:\Users\dwharder\Desktop\aa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84" y="2414016"/>
            <a:ext cx="5343759" cy="327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623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</a:t>
            </a:r>
            <a:endParaRPr lang="en-US" altLang="en-US" sz="4400">
              <a:latin typeface="Arial" charset="0"/>
              <a:cs typeface="Arial" charset="0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Therefore, we can maintain the complete-tree shape of a heap</a:t>
            </a:r>
          </a:p>
          <a:p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may store a complete tree using an array: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 complete tree is filled in breadth-first traversal order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array is filled using breadth-first traversal</a:t>
            </a:r>
          </a:p>
        </p:txBody>
      </p:sp>
    </p:spTree>
    <p:extLst>
      <p:ext uri="{BB962C8B-B14F-4D97-AF65-F5344CB8AC3E}">
        <p14:creationId xmlns:p14="http://schemas.microsoft.com/office/powerpoint/2010/main" val="2833671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4" descr="heap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321" y="1890684"/>
            <a:ext cx="4843157" cy="296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the heap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breadth-first traversal yields:</a:t>
            </a:r>
          </a:p>
        </p:txBody>
      </p:sp>
      <p:pic>
        <p:nvPicPr>
          <p:cNvPr id="47109" name="Picture 45" descr="hash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9" y="4868863"/>
            <a:ext cx="35274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Rectangle 5"/>
          <p:cNvSpPr>
            <a:spLocks noChangeArrowheads="1"/>
          </p:cNvSpPr>
          <p:nvPr/>
        </p:nvSpPr>
        <p:spPr bwMode="auto">
          <a:xfrm>
            <a:off x="4059769" y="4899415"/>
            <a:ext cx="201003" cy="213224"/>
          </a:xfrm>
          <a:prstGeom prst="rect">
            <a:avLst/>
          </a:prstGeom>
          <a:noFill/>
          <a:ln w="22225">
            <a:solidFill>
              <a:schemeClr val="tx1">
                <a:lumMod val="85000"/>
                <a:lumOff val="1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254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If we associate an index–starting at 1–with each entry in the breadth-first traversal, we get: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Given the entry at index k, it follows that: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parent of node is a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/2		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parent = k &gt;&gt; 1;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children are at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/>
              <a:t> and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+ 1	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left_child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k &lt;&lt; 1;</a:t>
            </a:r>
            <a:b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right_child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left_child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| 1;</a:t>
            </a:r>
            <a:endParaRPr lang="en-US" altLang="en-US" sz="1600" dirty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Cost (trivial): start array at position 1 instead of position 0</a:t>
            </a:r>
          </a:p>
        </p:txBody>
      </p:sp>
      <p:pic>
        <p:nvPicPr>
          <p:cNvPr id="48132" name="Picture 4" descr="heap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2349501"/>
            <a:ext cx="352425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4051300" y="2644775"/>
            <a:ext cx="215900" cy="2159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</p:spTree>
    <p:extLst>
      <p:ext uri="{BB962C8B-B14F-4D97-AF65-F5344CB8AC3E}">
        <p14:creationId xmlns:p14="http://schemas.microsoft.com/office/powerpoint/2010/main" val="1661207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42" descr="heap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057" y="2136543"/>
            <a:ext cx="5421997" cy="319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children of 15 are 17 and 32:</a:t>
            </a:r>
          </a:p>
        </p:txBody>
      </p:sp>
      <p:sp>
        <p:nvSpPr>
          <p:cNvPr id="49157" name="Rectangle 45"/>
          <p:cNvSpPr>
            <a:spLocks noChangeArrowheads="1"/>
          </p:cNvSpPr>
          <p:nvPr/>
        </p:nvSpPr>
        <p:spPr bwMode="auto">
          <a:xfrm>
            <a:off x="3803591" y="5019179"/>
            <a:ext cx="240281" cy="26469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70553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6" descr="hash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04" y="2139696"/>
            <a:ext cx="5420313" cy="319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children of 17 are 25 and 19:</a:t>
            </a:r>
          </a:p>
        </p:txBody>
      </p:sp>
      <p:sp>
        <p:nvSpPr>
          <p:cNvPr id="10" name="Rectangle 45">
            <a:extLst>
              <a:ext uri="{FF2B5EF4-FFF2-40B4-BE49-F238E27FC236}">
                <a16:creationId xmlns:a16="http://schemas.microsoft.com/office/drawing/2014/main" id="{F15EF408-6D02-4FEE-8D83-AB2C7FE36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591" y="5019179"/>
            <a:ext cx="240281" cy="26469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09226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children of 32 are 41 and 36:</a:t>
            </a:r>
          </a:p>
        </p:txBody>
      </p:sp>
      <p:pic>
        <p:nvPicPr>
          <p:cNvPr id="51203" name="Picture 7" descr="heap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04" y="2139696"/>
            <a:ext cx="5420313" cy="319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7" name="Rectangle 45">
            <a:extLst>
              <a:ext uri="{FF2B5EF4-FFF2-40B4-BE49-F238E27FC236}">
                <a16:creationId xmlns:a16="http://schemas.microsoft.com/office/drawing/2014/main" id="{CB961AD3-E92B-43C4-BA24-FBE5DB915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591" y="5019179"/>
            <a:ext cx="240281" cy="26469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18570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children of 25 are 33 and 55:</a:t>
            </a:r>
          </a:p>
        </p:txBody>
      </p:sp>
      <p:pic>
        <p:nvPicPr>
          <p:cNvPr id="52228" name="Picture 4" descr="heap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04" y="2139696"/>
            <a:ext cx="5420313" cy="319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5">
            <a:extLst>
              <a:ext uri="{FF2B5EF4-FFF2-40B4-BE49-F238E27FC236}">
                <a16:creationId xmlns:a16="http://schemas.microsoft.com/office/drawing/2014/main" id="{8A5EFA09-A66F-4100-A97E-7EC808C5D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591" y="5019179"/>
            <a:ext cx="240281" cy="26469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31714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If the heap-as-array has </a:t>
            </a:r>
            <a:r>
              <a:rPr lang="en-US" altLang="en-US" b="1">
                <a:latin typeface="Consolas" pitchFamily="49" charset="0"/>
                <a:cs typeface="Consolas" pitchFamily="49" charset="0"/>
              </a:rPr>
              <a:t>count</a:t>
            </a:r>
            <a:r>
              <a:rPr lang="en-US" altLang="en-US">
                <a:latin typeface="Arial" charset="0"/>
                <a:cs typeface="Arial" charset="0"/>
              </a:rPr>
              <a:t> entries, then the next empty node in the corresponding complete tree is at location </a:t>
            </a:r>
            <a:r>
              <a:rPr lang="en-US" altLang="en-US" b="1">
                <a:latin typeface="Consolas" pitchFamily="49" charset="0"/>
                <a:cs typeface="Consolas" pitchFamily="49" charset="0"/>
              </a:rPr>
              <a:t>posn = count + 1</a:t>
            </a:r>
            <a:endParaRPr lang="en-US" altLang="en-US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compare the item at location </a:t>
            </a:r>
            <a:r>
              <a:rPr lang="en-US" altLang="en-US" b="1">
                <a:latin typeface="Consolas" pitchFamily="49" charset="0"/>
                <a:cs typeface="Consolas" pitchFamily="49" charset="0"/>
              </a:rPr>
              <a:t>posn</a:t>
            </a:r>
            <a:r>
              <a:rPr lang="en-US" altLang="en-US">
                <a:latin typeface="Arial" charset="0"/>
                <a:cs typeface="Arial" charset="0"/>
              </a:rPr>
              <a:t> with the item at </a:t>
            </a:r>
            <a:r>
              <a:rPr lang="en-US" altLang="en-US" b="1">
                <a:latin typeface="Consolas" pitchFamily="49" charset="0"/>
                <a:cs typeface="Consolas" pitchFamily="49" charset="0"/>
              </a:rPr>
              <a:t>posn/2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If they are out of order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them, set </a:t>
            </a:r>
            <a:r>
              <a:rPr lang="en-US" altLang="en-US" b="1">
                <a:latin typeface="Courier New" pitchFamily="49" charset="0"/>
                <a:cs typeface="Arial" charset="0"/>
              </a:rPr>
              <a:t>posn /= 2</a:t>
            </a:r>
            <a:r>
              <a:rPr lang="en-US" altLang="en-US">
                <a:latin typeface="Arial" charset="0"/>
                <a:cs typeface="Arial" charset="0"/>
              </a:rPr>
              <a:t> and repeat</a:t>
            </a:r>
          </a:p>
        </p:txBody>
      </p:sp>
    </p:spTree>
    <p:extLst>
      <p:ext uri="{BB962C8B-B14F-4D97-AF65-F5344CB8AC3E}">
        <p14:creationId xmlns:p14="http://schemas.microsoft.com/office/powerpoint/2010/main" val="326335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is a binary min-heap:</a:t>
            </a:r>
          </a:p>
        </p:txBody>
      </p:sp>
      <p:pic>
        <p:nvPicPr>
          <p:cNvPr id="8196" name="Picture 4" descr="heap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743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Consider the following heap, both as a tree and in its array representation</a:t>
            </a:r>
          </a:p>
        </p:txBody>
      </p:sp>
      <p:pic>
        <p:nvPicPr>
          <p:cNvPr id="54275" name="Picture 11" descr="heap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377440"/>
            <a:ext cx="5447429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542734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Push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Inserting 26 requires no changes</a:t>
            </a:r>
          </a:p>
        </p:txBody>
      </p:sp>
      <p:pic>
        <p:nvPicPr>
          <p:cNvPr id="55300" name="Picture 9" descr="heap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377440"/>
            <a:ext cx="5447429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5059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Push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Inserting 8 requires a few percolations: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8 and 23</a:t>
            </a:r>
          </a:p>
        </p:txBody>
      </p:sp>
      <p:sp>
        <p:nvSpPr>
          <p:cNvPr id="56324" name="Picture 8" descr="heap72"/>
          <p:cNvSpPr>
            <a:spLocks noChangeAspect="1" noChangeArrowheads="1"/>
          </p:cNvSpPr>
          <p:nvPr/>
        </p:nvSpPr>
        <p:spPr bwMode="auto">
          <a:xfrm>
            <a:off x="4333875" y="2420938"/>
            <a:ext cx="3524250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989671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Push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Swap 8 and 12</a:t>
            </a:r>
          </a:p>
        </p:txBody>
      </p:sp>
      <p:pic>
        <p:nvPicPr>
          <p:cNvPr id="57348" name="Picture 9" descr="heap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377440"/>
            <a:ext cx="5447429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951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Push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At this point, it is greater than its parent, so we are finished</a:t>
            </a:r>
          </a:p>
        </p:txBody>
      </p:sp>
      <p:pic>
        <p:nvPicPr>
          <p:cNvPr id="58372" name="Picture 9" descr="heap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377440"/>
            <a:ext cx="5447429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5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8" descr="x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365" y="2225039"/>
            <a:ext cx="5421768" cy="326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As before, popping the top has us copy the last entry to the top</a:t>
            </a:r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</p:spTree>
    <p:extLst>
      <p:ext uri="{BB962C8B-B14F-4D97-AF65-F5344CB8AC3E}">
        <p14:creationId xmlns:p14="http://schemas.microsoft.com/office/powerpoint/2010/main" val="11322523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0" name="Picture 5" descr="x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86" y="2225040"/>
            <a:ext cx="5421767" cy="3261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Instead, consider this strategy: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Copy the last object, 23, to the root</a:t>
            </a:r>
          </a:p>
        </p:txBody>
      </p:sp>
    </p:spTree>
    <p:extLst>
      <p:ext uri="{BB962C8B-B14F-4D97-AF65-F5344CB8AC3E}">
        <p14:creationId xmlns:p14="http://schemas.microsoft.com/office/powerpoint/2010/main" val="4150440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Now percolate down</a:t>
            </a: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1 with its children:  Nodes 2 and 3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23 and 6</a:t>
            </a:r>
          </a:p>
        </p:txBody>
      </p:sp>
      <p:pic>
        <p:nvPicPr>
          <p:cNvPr id="61444" name="Picture 4" descr="x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7276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 descr="x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5421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2 with its children:  Nodes 4 and 5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23 and 9</a:t>
            </a:r>
          </a:p>
        </p:txBody>
      </p:sp>
    </p:spTree>
    <p:extLst>
      <p:ext uri="{BB962C8B-B14F-4D97-AF65-F5344CB8AC3E}">
        <p14:creationId xmlns:p14="http://schemas.microsoft.com/office/powerpoint/2010/main" val="1632166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4 with its children:  Nodes 8 and 9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23 and 10</a:t>
            </a:r>
          </a:p>
        </p:txBody>
      </p:sp>
      <p:pic>
        <p:nvPicPr>
          <p:cNvPr id="63492" name="Picture 9" descr="x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683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Adding colour, we observe 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left subtree has the smallest (</a:t>
            </a:r>
            <a:r>
              <a:rPr lang="en-US" altLang="en-US">
                <a:solidFill>
                  <a:srgbClr val="FF0000"/>
                </a:solidFill>
                <a:latin typeface="Arial" charset="0"/>
                <a:cs typeface="Arial" charset="0"/>
              </a:rPr>
              <a:t>7</a:t>
            </a:r>
            <a:r>
              <a:rPr lang="en-US" altLang="en-US">
                <a:latin typeface="Arial" charset="0"/>
                <a:cs typeface="Arial" charset="0"/>
              </a:rPr>
              <a:t>) and the largest (</a:t>
            </a:r>
            <a:r>
              <a:rPr lang="en-US" altLang="en-US">
                <a:solidFill>
                  <a:srgbClr val="800080"/>
                </a:solidFill>
                <a:latin typeface="Arial" charset="0"/>
                <a:cs typeface="Arial" charset="0"/>
              </a:rPr>
              <a:t>89</a:t>
            </a:r>
            <a:r>
              <a:rPr lang="en-US" altLang="en-US">
                <a:latin typeface="Arial" charset="0"/>
                <a:cs typeface="Arial" charset="0"/>
              </a:rPr>
              <a:t>) objects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No relationship between items with similar priority</a:t>
            </a:r>
            <a:endParaRPr lang="en-US" altLang="en-US" b="1">
              <a:latin typeface="Courier New" pitchFamily="49" charset="0"/>
              <a:cs typeface="Arial" charset="0"/>
            </a:endParaRPr>
          </a:p>
          <a:p>
            <a:pPr lvl="1"/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9220" name="Picture 4" descr="heap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9893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children of Node 8 are beyond the end of the array: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Stop</a:t>
            </a:r>
          </a:p>
        </p:txBody>
      </p:sp>
      <p:pic>
        <p:nvPicPr>
          <p:cNvPr id="64516" name="Picture 4" descr="x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7154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result is a binary min-heap</a:t>
            </a:r>
          </a:p>
        </p:txBody>
      </p:sp>
      <p:pic>
        <p:nvPicPr>
          <p:cNvPr id="65540" name="Picture 4" descr="x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148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Dequeuing the minimum again: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Copy 26 to the root</a:t>
            </a:r>
          </a:p>
        </p:txBody>
      </p:sp>
      <p:pic>
        <p:nvPicPr>
          <p:cNvPr id="66564" name="Picture 5" descr="x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286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1 with its children:  Nodes 2 and 3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26 and 8</a:t>
            </a:r>
          </a:p>
        </p:txBody>
      </p:sp>
      <p:pic>
        <p:nvPicPr>
          <p:cNvPr id="67588" name="Picture 5" descr="x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453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3 with its children:  Nodes 6 and 7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26 and 12</a:t>
            </a:r>
          </a:p>
        </p:txBody>
      </p:sp>
      <p:pic>
        <p:nvPicPr>
          <p:cNvPr id="68612" name="Picture 6" descr="x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7450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children of Node 6, Nodes 12 and 13 are unoccupied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Currently, </a:t>
            </a:r>
            <a:r>
              <a:rPr lang="en-US" altLang="en-US">
                <a:latin typeface="Consolas" pitchFamily="49" charset="0"/>
                <a:cs typeface="Arial" charset="0"/>
              </a:rPr>
              <a:t>count == 11</a:t>
            </a:r>
          </a:p>
        </p:txBody>
      </p:sp>
      <p:pic>
        <p:nvPicPr>
          <p:cNvPr id="69636" name="Picture 4" descr="x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913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result is a min-heap</a:t>
            </a:r>
          </a:p>
        </p:txBody>
      </p:sp>
      <p:pic>
        <p:nvPicPr>
          <p:cNvPr id="70660" name="Picture 4" descr="x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328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57324"/>
            <a:ext cx="10515600" cy="471011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Dequeuing the minimum a third time: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Copy 15 to the root</a:t>
            </a:r>
          </a:p>
        </p:txBody>
      </p:sp>
      <p:pic>
        <p:nvPicPr>
          <p:cNvPr id="71684" name="Picture 6" descr="x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0267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1 with its children:  Nodes 2 and 3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15 and 9</a:t>
            </a:r>
          </a:p>
        </p:txBody>
      </p:sp>
      <p:pic>
        <p:nvPicPr>
          <p:cNvPr id="72708" name="Picture 6" descr="x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91157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2 with its children:  Nodes 4 and 5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15 and 10</a:t>
            </a:r>
          </a:p>
        </p:txBody>
      </p:sp>
      <p:pic>
        <p:nvPicPr>
          <p:cNvPr id="73732" name="Picture 4" descr="x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44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latin typeface="Arial" charset="0"/>
                <a:cs typeface="Arial" charset="0"/>
              </a:rPr>
              <a:t>Operations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463040"/>
            <a:ext cx="10515600" cy="4776784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We will consider three operations: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Top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Pop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38716777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4 with its children:  Nodes 8 and 9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15 &lt; 23 and 15 &lt; 25 so stop</a:t>
            </a:r>
          </a:p>
        </p:txBody>
      </p:sp>
      <p:pic>
        <p:nvPicPr>
          <p:cNvPr id="74756" name="Picture 5" descr="x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6183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result is a properly formed binary min-heap</a:t>
            </a:r>
          </a:p>
        </p:txBody>
      </p:sp>
      <p:pic>
        <p:nvPicPr>
          <p:cNvPr id="75780" name="Picture 7" descr="x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2456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After all our modifications, the final heap is</a:t>
            </a:r>
          </a:p>
        </p:txBody>
      </p:sp>
      <p:pic>
        <p:nvPicPr>
          <p:cNvPr id="76804" name="Picture 4" descr="heap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024" y="2492376"/>
            <a:ext cx="4211639" cy="240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5" descr="heap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92376"/>
            <a:ext cx="4211638" cy="240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5591175" y="3213100"/>
            <a:ext cx="100965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2151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Accessing the top object is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(1)</a:t>
            </a: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Popping the top object is </a:t>
            </a:r>
            <a:r>
              <a:rPr lang="en-US" altLang="en-US" b="1">
                <a:latin typeface="Times New Roman" pitchFamily="18" charset="0"/>
                <a:cs typeface="Arial" charset="0"/>
              </a:rPr>
              <a:t>O</a:t>
            </a:r>
            <a:r>
              <a:rPr lang="en-US" altLang="en-US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copy something that is already in the lowest depth—it will likely be moved back to the lowest depth</a:t>
            </a:r>
            <a:endParaRPr lang="en-US" altLang="en-US">
              <a:latin typeface="Times New Roman" pitchFamily="18" charset="0"/>
              <a:cs typeface="Arial" charset="0"/>
            </a:endParaRPr>
          </a:p>
          <a:p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How about push?</a:t>
            </a:r>
          </a:p>
        </p:txBody>
      </p:sp>
    </p:spTree>
    <p:extLst>
      <p:ext uri="{BB962C8B-B14F-4D97-AF65-F5344CB8AC3E}">
        <p14:creationId xmlns:p14="http://schemas.microsoft.com/office/powerpoint/2010/main" val="34434606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If we are inserting an object less than the root (at the front), then the run time will be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))</a:t>
            </a: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If we insert at the back (greater than any object) then the run time will be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(1)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How about an arbitrary insertion?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It will be </a:t>
            </a:r>
            <a:r>
              <a:rPr lang="en-US" altLang="en-US" b="1">
                <a:latin typeface="Times New Roman" pitchFamily="18" charset="0"/>
                <a:cs typeface="Arial" charset="0"/>
              </a:rPr>
              <a:t>O</a:t>
            </a:r>
            <a:r>
              <a:rPr lang="en-US" altLang="en-US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))</a:t>
            </a:r>
            <a:r>
              <a:rPr lang="en-US" altLang="en-US">
                <a:latin typeface="Arial" charset="0"/>
                <a:cs typeface="Arial" charset="0"/>
              </a:rPr>
              <a:t>?  Could the average be less?</a:t>
            </a:r>
          </a:p>
        </p:txBody>
      </p:sp>
    </p:spTree>
    <p:extLst>
      <p:ext uri="{BB962C8B-B14F-4D97-AF65-F5344CB8AC3E}">
        <p14:creationId xmlns:p14="http://schemas.microsoft.com/office/powerpoint/2010/main" val="10306358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With each percolation, it will move an object past half of the remaining entries in the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Therefore, after one percolation, it will probably be past half of the entries, and therefore </a:t>
            </a:r>
            <a:r>
              <a:rPr lang="en-US" altLang="en-US" i="1" dirty="0">
                <a:latin typeface="Arial" charset="0"/>
                <a:cs typeface="Arial" charset="0"/>
              </a:rPr>
              <a:t>on average </a:t>
            </a:r>
            <a:r>
              <a:rPr lang="en-US" altLang="en-US" dirty="0">
                <a:latin typeface="Arial" charset="0"/>
                <a:cs typeface="Arial" charset="0"/>
              </a:rPr>
              <a:t>will require no more percolations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Therefore, we have an average run time of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(1)</a:t>
            </a:r>
          </a:p>
        </p:txBody>
      </p:sp>
      <p:graphicFrame>
        <p:nvGraphicFramePr>
          <p:cNvPr id="798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273684"/>
              </p:ext>
            </p:extLst>
          </p:nvPr>
        </p:nvGraphicFramePr>
        <p:xfrm>
          <a:off x="4237039" y="3429000"/>
          <a:ext cx="3438525" cy="146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4" imgW="1968500" imgH="838200" progId="Equation.DSMT4">
                  <p:embed/>
                </p:oleObj>
              </mc:Choice>
              <mc:Fallback>
                <p:oleObj name="Equation" r:id="rId4" imgW="1968500" imgH="838200" progId="Equation.DSMT4">
                  <p:embed/>
                  <p:pic>
                    <p:nvPicPr>
                      <p:cNvPr id="7987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039" y="3429000"/>
                        <a:ext cx="3438525" cy="146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10909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 arbitrary removal requires that all entries in the heap be checked: 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removal of the largest object in the heap still requires all leaf nodes to be checked – there are approximately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/2</a:t>
            </a:r>
            <a:r>
              <a:rPr lang="en-US" altLang="en-US" dirty="0">
                <a:latin typeface="Arial" charset="0"/>
                <a:cs typeface="Arial" charset="0"/>
              </a:rPr>
              <a:t> leaf nodes: 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</a:p>
        </p:txBody>
      </p:sp>
      <p:pic>
        <p:nvPicPr>
          <p:cNvPr id="80900" name="Picture 4" descr="he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1" y="4071938"/>
            <a:ext cx="4392613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5269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Thus, our grid of run times is given by:</a:t>
            </a:r>
          </a:p>
          <a:p>
            <a:endParaRPr lang="en-US" altLang="en-US">
              <a:latin typeface="Arial" charset="0"/>
              <a:cs typeface="Arial" charset="0"/>
            </a:endParaRPr>
          </a:p>
          <a:p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81924" name="Picture 5" descr="heap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105" y="2727326"/>
            <a:ext cx="6180245" cy="2139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3490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Some observations: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Continuously inserting at the front of the heap (</a:t>
            </a:r>
            <a:r>
              <a:rPr lang="en-US" altLang="en-US" i="1">
                <a:latin typeface="Arial" charset="0"/>
                <a:cs typeface="Arial" charset="0"/>
              </a:rPr>
              <a:t>i</a:t>
            </a:r>
            <a:r>
              <a:rPr lang="en-US" altLang="en-US">
                <a:latin typeface="Arial" charset="0"/>
                <a:cs typeface="Arial" charset="0"/>
              </a:rPr>
              <a:t>.</a:t>
            </a:r>
            <a:r>
              <a:rPr lang="en-US" altLang="en-US" i="1">
                <a:latin typeface="Arial" charset="0"/>
                <a:cs typeface="Arial" charset="0"/>
              </a:rPr>
              <a:t>e</a:t>
            </a:r>
            <a:r>
              <a:rPr lang="en-US" altLang="en-US">
                <a:latin typeface="Arial" charset="0"/>
                <a:cs typeface="Arial" charset="0"/>
              </a:rPr>
              <a:t>., the new object being pushed is less than everything in the heap) causes the run-time to drop to </a:t>
            </a:r>
            <a:r>
              <a:rPr lang="en-US" altLang="en-US" b="1">
                <a:latin typeface="Times New Roman" pitchFamily="18" charset="0"/>
                <a:cs typeface="Arial" charset="0"/>
              </a:rPr>
              <a:t>O</a:t>
            </a:r>
            <a:r>
              <a:rPr lang="en-US" altLang="en-US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If the objects are coming in order of priority, use a regular queue with swapping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Merging two binary heaps of size 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cs typeface="Arial" charset="0"/>
              </a:rPr>
              <a:t> is a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</a:t>
            </a:r>
            <a:r>
              <a:rPr lang="en-US" altLang="en-US">
                <a:latin typeface="Arial" charset="0"/>
                <a:cs typeface="Arial" charset="0"/>
              </a:rPr>
              <a:t> operation</a:t>
            </a:r>
          </a:p>
        </p:txBody>
      </p:sp>
    </p:spTree>
    <p:extLst>
      <p:ext uri="{BB962C8B-B14F-4D97-AF65-F5344CB8AC3E}">
        <p14:creationId xmlns:p14="http://schemas.microsoft.com/office/powerpoint/2010/main" val="8387215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Other heaps have better run-time characteristics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Leftist, skew, binomial and Fibonacci heaps all use a node-based implementation requiring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</a:t>
            </a:r>
            <a:r>
              <a:rPr lang="en-US" altLang="en-US">
                <a:latin typeface="Arial" charset="0"/>
                <a:cs typeface="Arial" charset="0"/>
              </a:rPr>
              <a:t> additional memory</a:t>
            </a:r>
            <a:endParaRPr lang="en-US" altLang="en-US">
              <a:latin typeface="Times New Roman" pitchFamily="18" charset="0"/>
              <a:cs typeface="Arial" charset="0"/>
            </a:endParaRP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For Fibonacci heaps, the run-time of all operations (including merging two Fibonacci heaps) except pop are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(1)</a:t>
            </a:r>
            <a:endParaRPr lang="en-US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5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can find the top object in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(1)</a:t>
            </a:r>
            <a:r>
              <a:rPr lang="en-US" altLang="en-US">
                <a:latin typeface="Arial" charset="0"/>
                <a:cs typeface="Arial" charset="0"/>
              </a:rPr>
              <a:t> time:  3</a:t>
            </a:r>
          </a:p>
        </p:txBody>
      </p:sp>
      <p:pic>
        <p:nvPicPr>
          <p:cNvPr id="11268" name="Picture 4" descr="heap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1835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Binary Max Heaps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 binary max-heap is identical to a binary min-heap except that the parent is always larger than either of the children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For example, the same data as before stored as a max-heap yields</a:t>
            </a:r>
            <a:endParaRPr lang="en-US" altLang="en-US">
              <a:latin typeface="Times New Roman" pitchFamily="18" charset="0"/>
              <a:cs typeface="Arial" charset="0"/>
            </a:endParaRPr>
          </a:p>
        </p:txBody>
      </p:sp>
      <p:pic>
        <p:nvPicPr>
          <p:cNvPr id="84996" name="Picture 4" descr="hea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288" y="3429000"/>
            <a:ext cx="4087964" cy="245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1683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Here we have a max-heap of presents under a red-green tree:</a:t>
            </a:r>
          </a:p>
        </p:txBody>
      </p:sp>
      <p:pic>
        <p:nvPicPr>
          <p:cNvPr id="860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9" y="2206625"/>
            <a:ext cx="4262437" cy="309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11900" y="5300664"/>
            <a:ext cx="1785938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http://xkcd.com/835/</a:t>
            </a:r>
          </a:p>
        </p:txBody>
      </p:sp>
    </p:spTree>
    <p:extLst>
      <p:ext uri="{BB962C8B-B14F-4D97-AF65-F5344CB8AC3E}">
        <p14:creationId xmlns:p14="http://schemas.microsoft.com/office/powerpoint/2010/main" val="26553113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 allocation and pointer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buNone/>
            </a:pPr>
            <a:r>
              <a:rPr lang="en-CA" dirty="0"/>
              <a:t>	Do we really have to allocate one additional memory location for a binary tree-as-heap?</a:t>
            </a:r>
          </a:p>
          <a:p>
            <a:pPr marL="457200" lvl="1" indent="0">
              <a:buNone/>
            </a:pPr>
            <a:r>
              <a:rPr lang="en-CA" dirty="0"/>
              <a:t>	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Type *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 = new Type[capacity() + 1];</a:t>
            </a:r>
          </a:p>
          <a:p>
            <a:pPr marL="457200" lvl="1" indent="0">
              <a:buNone/>
            </a:pPr>
            <a:endParaRPr lang="en-CA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r>
              <a:rPr lang="en-CA" dirty="0"/>
              <a:t>	Could we not just allocate one less memory and point to the previous location in memory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791744" y="2924944"/>
          <a:ext cx="3665860" cy="55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6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1200" dirty="0"/>
                        <a:t>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3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4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5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6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7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775520" y="3666068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endParaRPr lang="en-CA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226558" y="3462868"/>
            <a:ext cx="576064" cy="3878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629639" y="5414888"/>
          <a:ext cx="3665860" cy="55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6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sz="1200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3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4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5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6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7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980666" y="6156012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endParaRPr lang="en-CA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431704" y="5952812"/>
            <a:ext cx="576064" cy="3878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2493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 allocation and pointer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buNone/>
            </a:pPr>
            <a:r>
              <a:rPr lang="en-CA" dirty="0"/>
              <a:t>	To do this, we must understand pointer arithmetic:</a:t>
            </a:r>
          </a:p>
          <a:p>
            <a:pPr marL="457200" lvl="1" indent="0">
              <a:buNone/>
            </a:pPr>
            <a:r>
              <a:rPr lang="en-CA" sz="1600" dirty="0"/>
              <a:t>	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[5] = {</a:t>
            </a:r>
            <a:r>
              <a:rPr lang="en-CA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6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6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67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89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&lt;&lt; *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endParaRPr lang="en-CA" sz="1600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r>
              <a:rPr lang="en-CA" dirty="0"/>
              <a:t>	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287691" y="3284984"/>
          <a:ext cx="6552725" cy="61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0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00d3a264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00d3a26B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00d3a270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00000001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99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00000017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0000002D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206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00000043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00000059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219054" y="4211796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11624" y="3905230"/>
            <a:ext cx="576064" cy="3878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991544" y="5253008"/>
            <a:ext cx="6408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/>
            <a:r>
              <a:rPr lang="en-CA" sz="2000" dirty="0"/>
              <a:t>	What is the output of?</a:t>
            </a:r>
          </a:p>
          <a:p>
            <a:pPr lvl="1"/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(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&lt;&lt; 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*(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&lt;&lt; 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35355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 allocation and pointer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buNone/>
            </a:pPr>
            <a:r>
              <a:rPr lang="en-CA" dirty="0"/>
              <a:t>	Just adding one to the address would be, in almost all cases, useless</a:t>
            </a:r>
          </a:p>
          <a:p>
            <a:pPr lvl="1"/>
            <a:r>
              <a:rPr lang="en-CA" dirty="0"/>
              <a:t>Assuming big endian, this would have a value 256</a:t>
            </a:r>
          </a:p>
          <a:p>
            <a:pPr lvl="1"/>
            <a:r>
              <a:rPr lang="en-CA" dirty="0"/>
              <a:t>If this was little endian, it would be even more bizarre…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287691" y="3284984"/>
          <a:ext cx="6552725" cy="61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0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00d3a264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00d3a26B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00d3a270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CA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000017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0000002D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00000043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00000059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495600" y="4211796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88170" y="3905230"/>
            <a:ext cx="576064" cy="3878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991544" y="5253008"/>
            <a:ext cx="6408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/>
            <a:r>
              <a:rPr lang="en-CA" sz="2000" dirty="0"/>
              <a:t>	What is the output of?</a:t>
            </a:r>
          </a:p>
          <a:p>
            <a:pPr lvl="1"/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(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&lt;&lt; 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*(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&lt;&lt; 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88922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 allocation and pointer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buNone/>
            </a:pPr>
            <a:r>
              <a:rPr lang="en-CA" dirty="0"/>
              <a:t>	Instead, C and C++ add as many bytes as the size of the object being pointed to</a:t>
            </a:r>
          </a:p>
          <a:p>
            <a:pPr lvl="1"/>
            <a:r>
              <a:rPr lang="en-CA" dirty="0"/>
              <a:t>In the cases of 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dirty="0"/>
              <a:t>, 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 ) == 4</a:t>
            </a:r>
            <a:r>
              <a:rPr lang="en-CA" dirty="0"/>
              <a:t> on most 32-bit machines</a:t>
            </a:r>
          </a:p>
          <a:p>
            <a:pPr lvl="1"/>
            <a:r>
              <a:rPr lang="en-CA" dirty="0"/>
              <a:t>The output is 23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287691" y="3284984"/>
          <a:ext cx="6552725" cy="61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0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00d3a264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00d3a26B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00d3a270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00000001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00000017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0000002D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00000043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00000059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3541702" y="4211796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034272" y="3905230"/>
            <a:ext cx="576064" cy="3878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991544" y="5253008"/>
            <a:ext cx="6408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/>
            <a:r>
              <a:rPr lang="en-CA" sz="2000" dirty="0"/>
              <a:t>	What is the output of?</a:t>
            </a:r>
          </a:p>
          <a:p>
            <a:pPr lvl="1"/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(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&lt;&lt; 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*(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&lt;&lt; 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37800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 allocation and pointer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55600">
              <a:buNone/>
            </a:pPr>
            <a:r>
              <a:rPr lang="en-CA" dirty="0"/>
              <a:t>	Essentially, these two statements are identical:</a:t>
            </a:r>
          </a:p>
          <a:p>
            <a:pPr marL="355600" indent="-355600">
              <a:buNone/>
            </a:pP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] &lt;&lt; 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355600" indent="-355600">
              <a:buNone/>
            </a:pP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 &lt;&lt; *(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355600" indent="-355600">
              <a:buNone/>
            </a:pPr>
            <a:endParaRPr lang="en-CA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55600" indent="-355600">
              <a:buNone/>
            </a:pPr>
            <a:r>
              <a:rPr lang="en-CA" dirty="0">
                <a:solidFill>
                  <a:prstClr val="black"/>
                </a:solidFill>
              </a:rPr>
              <a:t>	Now you can do the following:</a:t>
            </a:r>
          </a:p>
          <a:p>
            <a:pPr marL="355600" indent="-355600">
              <a:buNone/>
            </a:pPr>
            <a:r>
              <a:rPr lang="en-CA" sz="18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Type *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Type[capacity()];</a:t>
            </a:r>
            <a:endParaRPr lang="en-CA" sz="18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55600" indent="-355600">
              <a:buNone/>
            </a:pPr>
            <a:r>
              <a:rPr lang="en-CA" sz="18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Type *</a:t>
            </a:r>
            <a:r>
              <a:rPr lang="en-CA" sz="18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r>
              <a:rPr lang="en-CA" sz="18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CA" sz="18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CA" sz="18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- 1;</a:t>
            </a:r>
          </a:p>
          <a:p>
            <a:pPr marL="355600" indent="-355600">
              <a:buNone/>
            </a:pPr>
            <a:endParaRPr lang="en-CA" dirty="0">
              <a:solidFill>
                <a:prstClr val="black"/>
              </a:solidFill>
            </a:endParaRPr>
          </a:p>
          <a:p>
            <a:pPr marL="355600" indent="-355600">
              <a:buNone/>
            </a:pPr>
            <a:endParaRPr lang="en-CA" dirty="0">
              <a:solidFill>
                <a:prstClr val="black"/>
              </a:solidFill>
            </a:endParaRPr>
          </a:p>
          <a:p>
            <a:pPr marL="355600" indent="-355600">
              <a:buNone/>
            </a:pPr>
            <a:endParaRPr lang="en-CA" dirty="0">
              <a:solidFill>
                <a:prstClr val="black"/>
              </a:solidFill>
            </a:endParaRPr>
          </a:p>
          <a:p>
            <a:pPr marL="355600" indent="-355600">
              <a:buNone/>
            </a:pPr>
            <a:endParaRPr lang="en-CA" dirty="0">
              <a:solidFill>
                <a:prstClr val="black"/>
              </a:solidFill>
            </a:endParaRPr>
          </a:p>
          <a:p>
            <a:pPr marL="355600" indent="-355600">
              <a:buNone/>
            </a:pPr>
            <a:r>
              <a:rPr lang="en-CA" dirty="0">
                <a:solidFill>
                  <a:prstClr val="black"/>
                </a:solidFill>
              </a:rPr>
              <a:t>	Now, </a:t>
            </a:r>
            <a:r>
              <a:rPr lang="en-CA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r>
              <a:rPr lang="en-CA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  <a:r>
              <a:rPr lang="en-CA" dirty="0">
                <a:solidFill>
                  <a:prstClr val="black"/>
                </a:solidFill>
              </a:rPr>
              <a:t> and </a:t>
            </a:r>
            <a:r>
              <a:rPr lang="en-CA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CA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  <a:r>
              <a:rPr lang="en-CA" dirty="0">
                <a:solidFill>
                  <a:prstClr val="black"/>
                </a:solidFill>
              </a:rPr>
              <a:t> both point to the same memory location</a:t>
            </a:r>
            <a:endParaRPr lang="en-CA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503716" y="4116828"/>
          <a:ext cx="6552725" cy="61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0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00d3a264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00d3a26B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00d3a270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00000001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00000017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0000002D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00000043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00000059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072870" y="5056892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en-CA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565440" y="4750326"/>
            <a:ext cx="576064" cy="3878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855640" y="5030388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endParaRPr lang="en-CA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252062" y="4723822"/>
            <a:ext cx="576064" cy="3878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2767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 allocation and pointer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55600" indent="-355600">
              <a:buNone/>
            </a:pPr>
            <a:r>
              <a:rPr lang="en-CA" dirty="0"/>
              <a:t>	Issues:</a:t>
            </a:r>
          </a:p>
          <a:p>
            <a:pPr lvl="1"/>
            <a:r>
              <a:rPr lang="en-CA" dirty="0"/>
              <a:t>Never access or modify the contents of 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</a:p>
          <a:p>
            <a:pPr lvl="1"/>
            <a:r>
              <a:rPr lang="en-CA" dirty="0"/>
              <a:t>When you deallocate memory, you must point to the original address returned by 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CA" dirty="0"/>
              <a:t>:</a:t>
            </a:r>
          </a:p>
          <a:p>
            <a:pPr marL="457200" lvl="1" indent="0">
              <a:buNone/>
            </a:pP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		delete [] (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 + 1);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Pointer arithmetic is not for the faint of heart but it is fun; for example:</a:t>
            </a:r>
          </a:p>
          <a:p>
            <a:pPr marL="1314450" lvl="3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array[N];</a:t>
            </a:r>
          </a:p>
          <a:p>
            <a:pPr marL="1314450" lvl="3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pPr marL="1314450" lvl="3" indent="0">
              <a:buNone/>
            </a:pPr>
            <a:endParaRPr lang="en-CA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14450" lvl="3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// Print all the entries of the array</a:t>
            </a:r>
          </a:p>
          <a:p>
            <a:pPr marL="1314450" lvl="3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for (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N; ++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) {</a:t>
            </a:r>
          </a:p>
          <a:p>
            <a:pPr marL="1314450" lvl="3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   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&lt;&lt; *(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++) &lt;&lt;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314450" lvl="3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7083022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Priority Queues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Now, does using a heap ensure that that object in the heap which: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has the highest priority, and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of that highest priority, has been in the heap the longest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Consider inserting seven objects, all of the same priority (colour indicates order):</a:t>
            </a:r>
          </a:p>
          <a:p>
            <a:pPr algn="ctr">
              <a:buFontTx/>
              <a:buNone/>
            </a:pPr>
            <a:r>
              <a:rPr lang="en-US" altLang="en-US">
                <a:latin typeface="Arial" charset="0"/>
                <a:cs typeface="Arial" charset="0"/>
              </a:rPr>
              <a:t>2, </a:t>
            </a:r>
            <a:r>
              <a:rPr lang="en-US" altLang="en-US">
                <a:solidFill>
                  <a:srgbClr val="663300"/>
                </a:solidFill>
                <a:latin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solidFill>
                  <a:srgbClr val="FF0000"/>
                </a:solidFill>
                <a:latin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solidFill>
                  <a:srgbClr val="FF6600"/>
                </a:solidFill>
                <a:latin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solidFill>
                  <a:srgbClr val="FF9900"/>
                </a:solidFill>
                <a:latin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solidFill>
                  <a:srgbClr val="008000"/>
                </a:solidFill>
                <a:latin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solidFill>
                  <a:srgbClr val="00B0F0"/>
                </a:solidFill>
                <a:latin typeface="Arial" charset="0"/>
                <a:cs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538439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Priority Queues</a:t>
            </a:r>
            <a:endParaRPr lang="en-US" altLang="en-US" sz="3600">
              <a:latin typeface="Arial" charset="0"/>
              <a:cs typeface="Arial" charset="0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Whatever algorithm we use for promoting must ensure that the first object remains in the root position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Thus, we must use an insertion technique where we only percolate up if the priority is lower</a:t>
            </a: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result:</a:t>
            </a:r>
          </a:p>
          <a:p>
            <a:endParaRPr lang="en-US" altLang="en-US">
              <a:latin typeface="Arial" charset="0"/>
              <a:cs typeface="Arial" charset="0"/>
            </a:endParaRPr>
          </a:p>
          <a:p>
            <a:endParaRPr lang="en-US" altLang="en-US">
              <a:latin typeface="Arial" charset="0"/>
              <a:cs typeface="Arial" charset="0"/>
            </a:endParaRPr>
          </a:p>
          <a:p>
            <a:endParaRPr lang="en-US" altLang="en-US">
              <a:latin typeface="Arial" charset="0"/>
              <a:cs typeface="Arial" charset="0"/>
            </a:endParaRPr>
          </a:p>
          <a:p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Challenge: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Come up with an algorithm which removes all seven objects in the original order</a:t>
            </a:r>
          </a:p>
          <a:p>
            <a:pPr>
              <a:buFontTx/>
              <a:buNone/>
            </a:pPr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88068" name="Picture 7" descr="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9" y="2924175"/>
            <a:ext cx="3527425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135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To remove the minimum object: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Promote the node of the sub-tree which has the least value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Recurs down the sub-tree from which we promoted the least value</a:t>
            </a:r>
          </a:p>
        </p:txBody>
      </p:sp>
    </p:spTree>
    <p:extLst>
      <p:ext uri="{BB962C8B-B14F-4D97-AF65-F5344CB8AC3E}">
        <p14:creationId xmlns:p14="http://schemas.microsoft.com/office/powerpoint/2010/main" val="27679410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Lexicographical Ordering</a:t>
            </a:r>
            <a:endParaRPr lang="en-US" altLang="en-US" sz="3600">
              <a:latin typeface="Arial" charset="0"/>
              <a:cs typeface="Arial" charset="0"/>
            </a:endParaRP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better solution is to modify the priority: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Track the number of insertions with a counter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Arial" charset="0"/>
                <a:cs typeface="Arial" charset="0"/>
              </a:rPr>
              <a:t> (initially 0)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For each insertion with priority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, create a hybrid priority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,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where:</a:t>
            </a:r>
          </a:p>
          <a:p>
            <a:pPr lvl="2"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,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&lt; 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,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if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&lt;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cs typeface="Arial" charset="0"/>
              </a:rPr>
              <a:t> or 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&lt;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cs typeface="Arial" charset="0"/>
              </a:rPr>
              <a:t>)</a:t>
            </a:r>
          </a:p>
        </p:txBody>
      </p:sp>
      <p:pic>
        <p:nvPicPr>
          <p:cNvPr id="7" name="Picture 6" descr="a1">
            <a:extLst>
              <a:ext uri="{FF2B5EF4-FFF2-40B4-BE49-F238E27FC236}">
                <a16:creationId xmlns:a16="http://schemas.microsoft.com/office/drawing/2014/main" id="{7147CC34-9B49-426C-9858-B8C7794C3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80" y="3145155"/>
            <a:ext cx="3732353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99526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Priority Queues</a:t>
            </a:r>
            <a:endParaRPr lang="en-US" altLang="en-US" sz="3600">
              <a:latin typeface="Arial" charset="0"/>
              <a:cs typeface="Arial" charset="0"/>
            </a:endParaRPr>
          </a:p>
        </p:txBody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Removing the objects would be in the following order:</a:t>
            </a:r>
          </a:p>
        </p:txBody>
      </p:sp>
      <p:pic>
        <p:nvPicPr>
          <p:cNvPr id="6" name="Picture 6" descr="a1">
            <a:extLst>
              <a:ext uri="{FF2B5EF4-FFF2-40B4-BE49-F238E27FC236}">
                <a16:creationId xmlns:a16="http://schemas.microsoft.com/office/drawing/2014/main" id="{49FB44E4-6713-4A00-B5B6-999D57219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80" y="3145155"/>
            <a:ext cx="3732353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7532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7" descr="a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23" y="3143251"/>
            <a:ext cx="3732353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Priority Queues</a:t>
            </a:r>
            <a:endParaRPr lang="en-US" altLang="en-US" sz="3600">
              <a:latin typeface="Arial" charset="0"/>
              <a:cs typeface="Arial" charset="0"/>
            </a:endParaRPr>
          </a:p>
        </p:txBody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Popped:  2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First, (2,1) &lt; (2, 2) and (2, 3) &lt; (2, 4)</a:t>
            </a:r>
          </a:p>
          <a:p>
            <a:endParaRPr lang="en-US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5364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a2">
            <a:extLst>
              <a:ext uri="{FF2B5EF4-FFF2-40B4-BE49-F238E27FC236}">
                <a16:creationId xmlns:a16="http://schemas.microsoft.com/office/drawing/2014/main" id="{20F22B6F-DB48-4630-9695-EE0FA92D8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23" y="3143251"/>
            <a:ext cx="3732353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2" name="Picture 8" descr="a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398" y="3143251"/>
            <a:ext cx="3675203" cy="2070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Priority Queues</a:t>
            </a:r>
            <a:endParaRPr lang="en-US" altLang="en-US" sz="3600">
              <a:latin typeface="Arial" charset="0"/>
              <a:cs typeface="Arial" charset="0"/>
            </a:endParaRP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Removing the objects would be in the following order:</a:t>
            </a:r>
          </a:p>
        </p:txBody>
      </p:sp>
    </p:spTree>
    <p:extLst>
      <p:ext uri="{BB962C8B-B14F-4D97-AF65-F5344CB8AC3E}">
        <p14:creationId xmlns:p14="http://schemas.microsoft.com/office/powerpoint/2010/main" val="18702767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9" descr="a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104" y="3145536"/>
            <a:ext cx="3681738" cy="207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Priority Queues</a:t>
            </a:r>
            <a:endParaRPr lang="en-US" altLang="en-US" sz="3600">
              <a:latin typeface="Arial" charset="0"/>
              <a:cs typeface="Arial" charset="0"/>
            </a:endParaRP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Removing the objects would be in the following order:</a:t>
            </a:r>
          </a:p>
        </p:txBody>
      </p:sp>
    </p:spTree>
    <p:extLst>
      <p:ext uri="{BB962C8B-B14F-4D97-AF65-F5344CB8AC3E}">
        <p14:creationId xmlns:p14="http://schemas.microsoft.com/office/powerpoint/2010/main" val="15446678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4" descr="a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058" y="3143251"/>
            <a:ext cx="3675203" cy="2070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Priority Queues</a:t>
            </a:r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Removing the objects would be in the following order:</a:t>
            </a:r>
          </a:p>
        </p:txBody>
      </p:sp>
    </p:spTree>
    <p:extLst>
      <p:ext uri="{BB962C8B-B14F-4D97-AF65-F5344CB8AC3E}">
        <p14:creationId xmlns:p14="http://schemas.microsoft.com/office/powerpoint/2010/main" val="1099503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5" descr="a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881" y="3162301"/>
            <a:ext cx="3641395" cy="2051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Priority Queues</a:t>
            </a:r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Removing the objects would be in the following order:</a:t>
            </a:r>
          </a:p>
        </p:txBody>
      </p:sp>
    </p:spTree>
    <p:extLst>
      <p:ext uri="{BB962C8B-B14F-4D97-AF65-F5344CB8AC3E}">
        <p14:creationId xmlns:p14="http://schemas.microsoft.com/office/powerpoint/2010/main" val="24040205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Summary</a:t>
            </a:r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96259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this talk, we have: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Discussed binary heaps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Looked at an implementation using arrays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Analyzed the run time:</a:t>
            </a:r>
          </a:p>
          <a:p>
            <a:pPr lvl="2"/>
            <a:r>
              <a:rPr lang="en-US" altLang="en-US">
                <a:latin typeface="Arial" charset="0"/>
                <a:cs typeface="Arial" charset="0"/>
              </a:rPr>
              <a:t>Head			</a:t>
            </a:r>
            <a:r>
              <a:rPr lang="en-US" altLang="en-US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(1)</a:t>
            </a:r>
          </a:p>
          <a:p>
            <a:pPr lvl="2"/>
            <a:r>
              <a:rPr lang="en-US" altLang="en-US">
                <a:latin typeface="Arial" charset="0"/>
                <a:cs typeface="Arial" charset="0"/>
              </a:rPr>
              <a:t>Push			</a:t>
            </a:r>
            <a:r>
              <a:rPr lang="en-US" altLang="en-US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(1)</a:t>
            </a:r>
            <a:r>
              <a:rPr lang="en-US" altLang="en-US">
                <a:latin typeface="Arial" charset="0"/>
                <a:cs typeface="Arial" charset="0"/>
              </a:rPr>
              <a:t> average</a:t>
            </a:r>
          </a:p>
          <a:p>
            <a:pPr lvl="2"/>
            <a:r>
              <a:rPr lang="en-US" altLang="en-US">
                <a:latin typeface="Arial" charset="0"/>
                <a:cs typeface="Arial" charset="0"/>
              </a:rPr>
              <a:t>Pop			</a:t>
            </a:r>
            <a:r>
              <a:rPr lang="en-US" altLang="en-US">
                <a:latin typeface="Times New Roman" pitchFamily="18" charset="0"/>
                <a:ea typeface="Tahoma" pitchFamily="34" charset="0"/>
                <a:cs typeface="Times New Roman" pitchFamily="18" charset="0"/>
              </a:rPr>
              <a:t>O</a:t>
            </a:r>
            <a:r>
              <a:rPr lang="en-US" altLang="en-US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Discussed implementing priority queues using binary heaps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use of a lexicographical ordering</a:t>
            </a:r>
          </a:p>
        </p:txBody>
      </p:sp>
    </p:spTree>
    <p:extLst>
      <p:ext uri="{BB962C8B-B14F-4D97-AF65-F5344CB8AC3E}">
        <p14:creationId xmlns:p14="http://schemas.microsoft.com/office/powerpoint/2010/main" val="903652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3442</TotalTime>
  <Words>3090</Words>
  <Application>Microsoft Macintosh PowerPoint</Application>
  <PresentationFormat>Widescreen</PresentationFormat>
  <Paragraphs>547</Paragraphs>
  <Slides>97</Slides>
  <Notes>84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6" baseType="lpstr">
      <vt:lpstr>Arial</vt:lpstr>
      <vt:lpstr>Calibri</vt:lpstr>
      <vt:lpstr>Calibri Light</vt:lpstr>
      <vt:lpstr>Consolas</vt:lpstr>
      <vt:lpstr>Courier New</vt:lpstr>
      <vt:lpstr>Symbol</vt:lpstr>
      <vt:lpstr>Times New Roman</vt:lpstr>
      <vt:lpstr>Office Theme</vt:lpstr>
      <vt:lpstr>Equation</vt:lpstr>
      <vt:lpstr>CS 2420: Binary Heap</vt:lpstr>
      <vt:lpstr>Outline</vt:lpstr>
      <vt:lpstr>Definition</vt:lpstr>
      <vt:lpstr>Definition</vt:lpstr>
      <vt:lpstr>Example</vt:lpstr>
      <vt:lpstr>Example</vt:lpstr>
      <vt:lpstr>Operations</vt:lpstr>
      <vt:lpstr>Example</vt:lpstr>
      <vt:lpstr>Pop</vt:lpstr>
      <vt:lpstr>Pop</vt:lpstr>
      <vt:lpstr>Pop</vt:lpstr>
      <vt:lpstr>Pop</vt:lpstr>
      <vt:lpstr>Pop</vt:lpstr>
      <vt:lpstr>Pop</vt:lpstr>
      <vt:lpstr>Pop</vt:lpstr>
      <vt:lpstr>Pop</vt:lpstr>
      <vt:lpstr>Push</vt:lpstr>
      <vt:lpstr>Push</vt:lpstr>
      <vt:lpstr>Push</vt:lpstr>
      <vt:lpstr>Push</vt:lpstr>
      <vt:lpstr>Push</vt:lpstr>
      <vt:lpstr>Push</vt:lpstr>
      <vt:lpstr>Push</vt:lpstr>
      <vt:lpstr>Implementations</vt:lpstr>
      <vt:lpstr>Implementations</vt:lpstr>
      <vt:lpstr>Complete Trees</vt:lpstr>
      <vt:lpstr>Complete Trees</vt:lpstr>
      <vt:lpstr>Complete Trees:  Push</vt:lpstr>
      <vt:lpstr>Complete Trees:  Push</vt:lpstr>
      <vt:lpstr>Complete Trees:  Push</vt:lpstr>
      <vt:lpstr>Complete Trees:  Pop</vt:lpstr>
      <vt:lpstr>Complete Trees:  Pop</vt:lpstr>
      <vt:lpstr>Complete Trees:  Pop</vt:lpstr>
      <vt:lpstr>Complete Trees:  Pop</vt:lpstr>
      <vt:lpstr>Complete Trees:  Pop</vt:lpstr>
      <vt:lpstr>Complete Trees:  Pop</vt:lpstr>
      <vt:lpstr>Complete Trees:  Pop</vt:lpstr>
      <vt:lpstr>Complete Trees:  Pop</vt:lpstr>
      <vt:lpstr>Complete Trees:  Pop</vt:lpstr>
      <vt:lpstr>Complete Trees:  Pop</vt:lpstr>
      <vt:lpstr>Complete Trees:  Pop</vt:lpstr>
      <vt:lpstr>Complete Tree</vt:lpstr>
      <vt:lpstr>Array Implementation</vt:lpstr>
      <vt:lpstr>Array Implementation</vt:lpstr>
      <vt:lpstr>Array Implementation</vt:lpstr>
      <vt:lpstr>Array Implementation</vt:lpstr>
      <vt:lpstr>Array Implementation</vt:lpstr>
      <vt:lpstr>Array Implementation</vt:lpstr>
      <vt:lpstr>Array Implementation</vt:lpstr>
      <vt:lpstr>Array Implementation</vt:lpstr>
      <vt:lpstr>Array Implementation:  Push</vt:lpstr>
      <vt:lpstr>Array Implementation:  Push</vt:lpstr>
      <vt:lpstr>Array Implementation:  Push</vt:lpstr>
      <vt:lpstr>Array Implementation:  Push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Run-time Analysis</vt:lpstr>
      <vt:lpstr>Run-time Analysis</vt:lpstr>
      <vt:lpstr>Run-time Analysis</vt:lpstr>
      <vt:lpstr>Run-time Analysis</vt:lpstr>
      <vt:lpstr>Run-time Analysis</vt:lpstr>
      <vt:lpstr>Run-time Analysis</vt:lpstr>
      <vt:lpstr>Run-time Analysis</vt:lpstr>
      <vt:lpstr>Binary Max Heaps</vt:lpstr>
      <vt:lpstr>Example</vt:lpstr>
      <vt:lpstr>Memory allocation and pointer arithmetic</vt:lpstr>
      <vt:lpstr>Memory allocation and pointer arithmetic</vt:lpstr>
      <vt:lpstr>Memory allocation and pointer arithmetic</vt:lpstr>
      <vt:lpstr>Memory allocation and pointer arithmetic</vt:lpstr>
      <vt:lpstr>Memory allocation and pointer arithmetic</vt:lpstr>
      <vt:lpstr>Memory allocation and pointer arithmetic</vt:lpstr>
      <vt:lpstr>Priority Queues</vt:lpstr>
      <vt:lpstr>Priority Queues</vt:lpstr>
      <vt:lpstr>Lexicographical Ordering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Huang, Tsung-Wei</cp:lastModifiedBy>
  <cp:revision>991</cp:revision>
  <cp:lastPrinted>2021-08-18T02:54:38Z</cp:lastPrinted>
  <dcterms:created xsi:type="dcterms:W3CDTF">2021-01-05T18:50:35Z</dcterms:created>
  <dcterms:modified xsi:type="dcterms:W3CDTF">2021-11-07T23:52:39Z</dcterms:modified>
</cp:coreProperties>
</file>